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slideMasters/slideMaster.xml" ContentType="application/vnd.openxmlformats-officedocument.presentationml.slideMaster+xml"/>
  <Override PartName="/ppt/slideLayouts/slideLayout.xml" ContentType="application/vnd.openxmlformats-officedocument.presentationml.slideLayout+xml"/>
  <Override PartName="/ppt/theme/theme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</Types>
</file>

<file path=_rels/.rels>&#65279;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>
  <p:sldMasterIdLst>
    <p:sldMasterId id="2147483648" r:id="rId1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0826496" cy="12658344"/>
  <p:notesSz cx="6858000" cy="9144000"/>
</p:presentation>
</file>

<file path=ppt/presProps.xml><?xml version="1.0" encoding="utf-8"?>
<p:presentationPr xmlns:p="http://schemas.openxmlformats.org/presentationml/2006/main" xmlns:a="http://schemas.openxmlformats.org/drawingml/2006/main" xmlns:r="http://schemas.openxmlformats.org/officeDocument/2006/relationships">
</p:presentationPr>
</file>

<file path=ppt/tableStyles.xml><?xml version="1.0" encoding="utf-8"?>
<a:tblStyleLst xmlns:a="http://schemas.openxmlformats.org/drawingml/2006/main" def="{5C22544A-7EE6-4342-B048-85BDC9FD1C3A}">
</a:tblStyleLst>
</file>

<file path=ppt/_rels/presentation.xml.rels>&#65279;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.xml"/><Relationship Id="rId2" Type="http://schemas.openxmlformats.org/officeDocument/2006/relationships/theme" Target="theme/theme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/Relationships>
</file>

<file path=ppt/slideLayouts/_rels/slideLayout.xml.rels>&#65279;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.xml.rels>&#65279;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theme" Target="../theme/theme.xml"/></Relationships>
</file>

<file path=ppt/slideMasters/slideMaster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</p:sldMaster>
</file>

<file path=ppt/slides/_rels/slide1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1.jpeg"/><Relationship Id="rId1" Type="http://schemas.openxmlformats.org/officeDocument/2006/relationships/slideLayout" Target="../slideLayouts/slideLayout.xml"/></Relationships>
</file>

<file path=ppt/slides/_rels/slide10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14.jpeg"/><Relationship Id="rId1" Type="http://schemas.openxmlformats.org/officeDocument/2006/relationships/slideLayout" Target="../slideLayouts/slideLayout.xml"/></Relationships>
</file>

<file path=ppt/slides/_rels/slide11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15.jpeg"/><Relationship Id="rId1" Type="http://schemas.openxmlformats.org/officeDocument/2006/relationships/slideLayout" Target="../slideLayouts/slideLayout.xml"/></Relationships>
</file>

<file path=ppt/slides/_rels/slide12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16.jpeg"/><Relationship Id="rId1" Type="http://schemas.openxmlformats.org/officeDocument/2006/relationships/slideLayout" Target="../slideLayouts/slideLayout.xml"/></Relationships>
</file>

<file path=ppt/slides/_rels/slide13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17.jpeg"/><Relationship Id="rId1" Type="http://schemas.openxmlformats.org/officeDocument/2006/relationships/slideLayout" Target="../slideLayouts/slideLayout.xml"/></Relationships>
</file>

<file path=ppt/slides/_rels/slide2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2.jpeg"/><Relationship Id="rPictId1" Type="http://schemas.openxmlformats.org/officeDocument/2006/relationships/image" Target="../media/image3.jpeg"/><Relationship Id="rPictId2" Type="http://schemas.openxmlformats.org/officeDocument/2006/relationships/image" Target="../media/image4.jpeg"/><Relationship Id="rPictId3" Type="http://schemas.openxmlformats.org/officeDocument/2006/relationships/image" Target="../media/image5.jpeg"/><Relationship Id="rPictId4" Type="http://schemas.openxmlformats.org/officeDocument/2006/relationships/image" Target="../media/image6.jpeg"/><Relationship Id="rId1" Type="http://schemas.openxmlformats.org/officeDocument/2006/relationships/slideLayout" Target="../slideLayouts/slideLayout.xml"/></Relationships>
</file>

<file path=ppt/slides/_rels/slide3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7.jpeg"/><Relationship Id="rId1" Type="http://schemas.openxmlformats.org/officeDocument/2006/relationships/slideLayout" Target="../slideLayouts/slideLayout.xml"/></Relationships>
</file>

<file path=ppt/slides/_rels/slide4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8.jpeg"/><Relationship Id="rId1" Type="http://schemas.openxmlformats.org/officeDocument/2006/relationships/slideLayout" Target="../slideLayouts/slideLayout.xml"/></Relationships>
</file>

<file path=ppt/slides/_rels/slide5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9.jpeg"/><Relationship Id="rId1" Type="http://schemas.openxmlformats.org/officeDocument/2006/relationships/slideLayout" Target="../slideLayouts/slideLayout.xml"/></Relationships>
</file>

<file path=ppt/slides/_rels/slide6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10.jpeg"/><Relationship Id="rId1" Type="http://schemas.openxmlformats.org/officeDocument/2006/relationships/slideLayout" Target="../slideLayouts/slideLayout.xml"/></Relationships>
</file>

<file path=ppt/slides/_rels/slide7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11.jpeg"/><Relationship Id="rId1" Type="http://schemas.openxmlformats.org/officeDocument/2006/relationships/slideLayout" Target="../slideLayouts/slideLayout.xml"/></Relationships>
</file>

<file path=ppt/slides/_rels/slide8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12.jpeg"/><Relationship Id="rId1" Type="http://schemas.openxmlformats.org/officeDocument/2006/relationships/slideLayout" Target="../slideLayouts/slideLayout.xml"/></Relationships>
</file>

<file path=ppt/slides/_rels/slide9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13.jpeg"/><Relationship Id="rId1" Type="http://schemas.openxmlformats.org/officeDocument/2006/relationships/slideLayout" Target="../slideLayouts/slideLayout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6096" y="6096"/>
            <a:ext cx="9491472" cy="11945112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2731008" y="1252728"/>
            <a:ext cx="722376" cy="252984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sk" b="1" baseline="-25000" sz="2000">
                <a:latin typeface="CordiaUPC"/>
              </a:rPr>
              <a:t>jVá</a:t>
            </a:r>
            <a:r>
              <a:rPr lang="sk" b="1" sz="2000">
                <a:latin typeface="CordiaUPC"/>
              </a:rPr>
              <a:t>xóv\aP</a:t>
            </a:r>
          </a:p>
        </p:txBody>
      </p:sp>
      <p:sp>
        <p:nvSpPr>
          <p:cNvPr id="4" name=""/>
          <p:cNvSpPr/>
          <p:nvPr/>
        </p:nvSpPr>
        <p:spPr>
          <a:xfrm>
            <a:off x="6614160" y="3432048"/>
            <a:ext cx="643128" cy="207264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algn="just" indent="0"/>
            <a:r>
              <a:rPr lang="fr" sz="650">
                <a:latin typeface="AngsanaUPC"/>
              </a:rPr>
              <a:t>V.’f-S </a:t>
            </a:r>
            <a:r>
              <a:rPr lang="es" baseline="-25000" sz="650">
                <a:latin typeface="AngsanaUPC"/>
              </a:rPr>
              <a:t>r</a:t>
            </a:r>
            <a:r>
              <a:rPr lang="es" sz="650">
                <a:latin typeface="AngsanaUPC"/>
              </a:rPr>
              <a:t>-\&amp;íV;V¡    </a:t>
            </a:r>
            <a:r>
              <a:rPr lang="fr" sz="650">
                <a:latin typeface="AngsanaUPC"/>
              </a:rPr>
              <a:t>£</a:t>
            </a:r>
          </a:p>
        </p:txBody>
      </p:sp>
      <p:sp>
        <p:nvSpPr>
          <p:cNvPr id="5" name=""/>
          <p:cNvSpPr/>
          <p:nvPr/>
        </p:nvSpPr>
        <p:spPr>
          <a:xfrm>
            <a:off x="4334256" y="4751832"/>
            <a:ext cx="347472" cy="12192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algn="r" indent="0"/>
            <a:r>
              <a:rPr lang="fr" sz="1050">
                <a:latin typeface="Palatino Linotype"/>
              </a:rPr>
              <a:t>U</a:t>
            </a:r>
          </a:p>
        </p:txBody>
      </p:sp>
      <p:sp>
        <p:nvSpPr>
          <p:cNvPr id="6" name=""/>
          <p:cNvSpPr/>
          <p:nvPr/>
        </p:nvSpPr>
        <p:spPr>
          <a:xfrm>
            <a:off x="8031480" y="10104120"/>
            <a:ext cx="420624" cy="158496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fr" sz="1100" spc="-50">
                <a:latin typeface="Palatino Linotype"/>
              </a:rPr>
              <a:t>,y\bu'-</a:t>
            </a:r>
            <a:r>
              <a:rPr lang="fr" baseline="30000" sz="1100" spc="-50">
                <a:latin typeface="Palatino Linotype"/>
              </a:rPr>
              <a:t>0ts</a:t>
            </a:r>
            <a:r>
              <a:rPr lang="fr" sz="1100" spc="-50">
                <a:latin typeface="Palatino Linotype"/>
              </a:rPr>
              <a:t>'</a:t>
            </a:r>
          </a:p>
        </p:txBody>
      </p:sp>
      <p:sp>
        <p:nvSpPr>
          <p:cNvPr id="7" name=""/>
          <p:cNvSpPr/>
          <p:nvPr/>
        </p:nvSpPr>
        <p:spPr>
          <a:xfrm>
            <a:off x="6443472" y="10204704"/>
            <a:ext cx="1450848" cy="39624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de" sz="2100" spc="-150">
                <a:latin typeface="Garamond"/>
              </a:rPr>
              <a:t>ESäs®</a:t>
            </a:r>
          </a:p>
        </p:txBody>
      </p:sp>
      <p:sp>
        <p:nvSpPr>
          <p:cNvPr id="8" name=""/>
          <p:cNvSpPr/>
          <p:nvPr/>
        </p:nvSpPr>
        <p:spPr>
          <a:xfrm>
            <a:off x="4968240" y="10661904"/>
            <a:ext cx="618744" cy="19812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algn="just" indent="0"/>
            <a:r>
              <a:rPr lang="fr" b="1" sz="2000" spc="-50">
                <a:latin typeface="AngsanaUPC"/>
              </a:rPr>
              <a:t>OttotoW^S-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131064" y="283464"/>
            <a:ext cx="7214616" cy="7239000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451104" y="7537704"/>
            <a:ext cx="6589776" cy="128016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sk" sz="700">
                <a:latin typeface="Calibri"/>
              </a:rPr>
              <a:t>Geometrický plán je podkladom na právne úkony, keď údaje doterajšieho stavu výkazu výmer sú zhodné s údajmi platných výpisov z katastra nehnuteľností</a:t>
            </a:r>
          </a:p>
        </p:txBody>
      </p:sp>
      <p:graphicFrame>
        <p:nvGraphicFramePr>
          <p:cNvPr id="4" name=""/>
          <p:cNvGraphicFramePr>
            <a:graphicFrameLocks noGrp="1"/>
          </p:cNvGraphicFramePr>
          <p:nvPr/>
        </p:nvGraphicFramePr>
        <p:xfrm>
          <a:off x="307848" y="7714488"/>
          <a:ext cx="7008368" cy="2627376"/>
        </p:xfrm>
        <a:graphic>
          <a:graphicData uri="http://schemas.openxmlformats.org/drawingml/2006/table">
            <a:tbl>
              <a:tblPr/>
              <a:tblGrid>
                <a:gridCol w="1993392"/>
                <a:gridCol w="216408"/>
                <a:gridCol w="957072"/>
                <a:gridCol w="208280"/>
                <a:gridCol w="274320"/>
                <a:gridCol w="966216"/>
                <a:gridCol w="719328"/>
                <a:gridCol w="1673352"/>
              </a:tblGrid>
              <a:tr h="310896">
                <a:tc rowSpan="3">
                  <a:txBody>
                    <a:bodyPr lIns="0" tIns="0" rIns="0" bIns="0">
                      <a:noAutofit/>
                    </a:bodyPr>
                    <a:p>
                      <a:pPr marL="101600" indent="0">
                        <a:spcAft>
                          <a:spcPts val="630"/>
                        </a:spcAft>
                      </a:pPr>
                      <a:r>
                        <a:rPr lang="sk" sz="700">
                          <a:latin typeface="Calibri"/>
                        </a:rPr>
                        <a:t>Vyhotovitef</a:t>
                      </a:r>
                    </a:p>
                    <a:p>
                      <a:pPr marL="101600" indent="0">
                        <a:lnSpc>
                          <a:spcPts val="1104"/>
                        </a:lnSpc>
                      </a:pPr>
                      <a:r>
                        <a:rPr lang="sk" b="1" i="1" sz="1100" spc="-50">
                          <a:latin typeface="Calibri"/>
                        </a:rPr>
                        <a:t>GEOSLUŽBA PRIEVIDZA, </a:t>
                      </a:r>
                      <a:r>
                        <a:rPr lang="sk" i="1" sz="1150">
                          <a:latin typeface="Calibri"/>
                        </a:rPr>
                        <a:t>s.r.o.</a:t>
                      </a:r>
                    </a:p>
                    <a:p>
                      <a:pPr marL="101600" indent="0">
                        <a:lnSpc>
                          <a:spcPts val="1104"/>
                        </a:lnSpc>
                      </a:pPr>
                      <a:r>
                        <a:rPr lang="sk" i="1" sz="1150">
                          <a:latin typeface="Calibri"/>
                        </a:rPr>
                        <a:t>M.Mišíka 19A</a:t>
                      </a:r>
                    </a:p>
                    <a:p>
                      <a:pPr marL="101600" indent="0">
                        <a:lnSpc>
                          <a:spcPts val="1104"/>
                        </a:lnSpc>
                      </a:pPr>
                      <a:r>
                        <a:rPr lang="sk" i="1" sz="1150">
                          <a:latin typeface="Calibri"/>
                        </a:rPr>
                        <a:t>PRIEVIDZA</a:t>
                      </a:r>
                    </a:p>
                    <a:p>
                      <a:pPr marL="101600" indent="0">
                        <a:lnSpc>
                          <a:spcPts val="1104"/>
                        </a:lnSpc>
                      </a:pPr>
                      <a:r>
                        <a:rPr lang="sk" i="1" sz="1150">
                          <a:latin typeface="Calibri"/>
                        </a:rPr>
                        <a:t>97101</a:t>
                      </a:r>
                    </a:p>
                    <a:p>
                      <a:pPr marL="101600" indent="0"/>
                      <a:r>
                        <a:rPr lang="sk" sz="700">
                          <a:latin typeface="Calibri"/>
                        </a:rPr>
                        <a:t>ičO: </a:t>
                      </a:r>
                      <a:r>
                        <a:rPr lang="sk" i="1" sz="1150">
                          <a:latin typeface="Calibri"/>
                        </a:rPr>
                        <a:t>36 312 461</a:t>
                      </a:r>
                    </a:p>
                  </a:txBody>
                  <a:tcPr marL="0" marR="0" marT="0" marB="0"/>
                </a:tc>
                <a:tc gridSpan="4">
                  <a:txBody>
                    <a:bodyPr lIns="0" tIns="0" rIns="0" bIns="0">
                      <a:noAutofit/>
                    </a:bodyPr>
                    <a:p>
                      <a:pPr indent="0">
                        <a:spcAft>
                          <a:spcPts val="210"/>
                        </a:spcAft>
                      </a:pPr>
                      <a:r>
                        <a:rPr lang="sk" sz="700">
                          <a:latin typeface="Calibri"/>
                        </a:rPr>
                        <a:t>Kraj</a:t>
                      </a:r>
                    </a:p>
                    <a:p>
                      <a:pPr marL="635000" indent="0"/>
                      <a:r>
                        <a:rPr lang="sk" i="1" sz="750">
                          <a:latin typeface="Calibri"/>
                        </a:rPr>
                        <a:t>Trenčiansky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 gridSpan="2">
                  <a:txBody>
                    <a:bodyPr lIns="0" tIns="0" rIns="0" bIns="0">
                      <a:noAutofit/>
                    </a:bodyPr>
                    <a:p>
                      <a:pPr indent="0">
                        <a:spcAft>
                          <a:spcPts val="210"/>
                        </a:spcAft>
                      </a:pPr>
                      <a:r>
                        <a:rPr lang="sk" sz="700">
                          <a:latin typeface="Calibri"/>
                        </a:rPr>
                        <a:t>Okres</a:t>
                      </a:r>
                    </a:p>
                    <a:p>
                      <a:pPr marL="787400" indent="0"/>
                      <a:r>
                        <a:rPr lang="sk" i="1" sz="750">
                          <a:latin typeface="Calibri"/>
                        </a:rPr>
                        <a:t>Prievidza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sk" sz="700">
                          <a:latin typeface="Calibri"/>
                        </a:rPr>
                        <a:t>Obec</a:t>
                      </a:r>
                    </a:p>
                    <a:p>
                      <a:pPr algn="ctr" indent="0"/>
                      <a:r>
                        <a:rPr lang="sk" i="1" sz="750">
                          <a:latin typeface="Calibri"/>
                        </a:rPr>
                        <a:t>NOVÁKY</a:t>
                      </a:r>
                    </a:p>
                  </a:txBody>
                  <a:tcPr marL="0" marR="0" marT="0" marB="0" anchor="b"/>
                </a:tc>
              </a:tr>
              <a:tr h="283464">
                <a:tc vMerge="1">
                  <a:txBody>
                    <a:bodyPr lIns="0" tIns="0" rIns="0" bIns="0">
                      <a:no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 gridSpan="4"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sk" sz="700">
                          <a:latin typeface="Calibri"/>
                        </a:rPr>
                        <a:t>Kat.</a:t>
                      </a:r>
                    </a:p>
                    <a:p>
                      <a:pPr indent="0"/>
                      <a:r>
                        <a:rPr lang="sk" sz="700">
                          <a:latin typeface="Calibri"/>
                        </a:rPr>
                        <a:t>územie </a:t>
                      </a:r>
                      <a:r>
                        <a:rPr lang="sk" i="1" sz="750">
                          <a:latin typeface="Calibri"/>
                        </a:rPr>
                        <a:t>Nováky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 gridSpan="2"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sk" sz="700">
                          <a:latin typeface="Calibri"/>
                        </a:rPr>
                        <a:t>Číslo</a:t>
                      </a:r>
                    </a:p>
                    <a:p>
                      <a:pPr indent="0"/>
                      <a:r>
                        <a:rPr lang="sk" sz="700">
                          <a:latin typeface="Calibri"/>
                        </a:rPr>
                        <a:t>plánu </a:t>
                      </a:r>
                      <a:r>
                        <a:rPr lang="sk" i="1" sz="750">
                          <a:latin typeface="Calibri"/>
                        </a:rPr>
                        <a:t>509/2017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sk" sz="700">
                          <a:latin typeface="Calibri"/>
                        </a:rPr>
                        <a:t>Mapový</a:t>
                      </a:r>
                    </a:p>
                    <a:p>
                      <a:pPr indent="0"/>
                      <a:r>
                        <a:rPr lang="sk" sz="700">
                          <a:latin typeface="Calibri"/>
                        </a:rPr>
                        <a:t>list Č </a:t>
                      </a:r>
                      <a:r>
                        <a:rPr lang="sk" i="1" sz="750">
                          <a:latin typeface="Calibri"/>
                        </a:rPr>
                        <a:t>Prievidza 5—5/4</a:t>
                      </a:r>
                    </a:p>
                  </a:txBody>
                  <a:tcPr marL="0" marR="0" marT="0" marB="0" anchor="ctr"/>
                </a:tc>
              </a:tr>
              <a:tr h="539496">
                <a:tc vMerge="1">
                  <a:txBody>
                    <a:bodyPr lIns="0" tIns="0" rIns="0" bIns="0">
                      <a:noAutofit/>
                    </a:bodyPr>
                    <a:p>
                      <a:endParaRPr sz="2600"/>
                    </a:p>
                  </a:txBody>
                  <a:tcPr marL="0" marR="0" marT="0" marB="0"/>
                </a:tc>
                <a:tc gridSpan="7"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sk" sz="2100">
                          <a:latin typeface="Calibri"/>
                        </a:rPr>
                        <a:t>GEOMETRICKÝ PLÁN </a:t>
                      </a:r>
                      <a:r>
                        <a:rPr lang="sk" baseline="30000" sz="700" spc="100">
                          <a:latin typeface="Calibri"/>
                        </a:rPr>
                        <a:t>n0</a:t>
                      </a:r>
                      <a:r>
                        <a:rPr lang="sk" sz="700" spc="100">
                          <a:latin typeface="Calibri"/>
                        </a:rPr>
                        <a:t> </a:t>
                      </a:r>
                      <a:r>
                        <a:rPr lang="sk" i="1" sz="1150">
                          <a:latin typeface="Calibri"/>
                        </a:rPr>
                        <a:t>garáže</a:t>
                      </a:r>
                    </a:p>
                    <a:p>
                      <a:pPr algn="r" marR="139700" indent="0"/>
                      <a:r>
                        <a:rPr lang="sk" i="1" sz="1150">
                          <a:latin typeface="Calibri"/>
                        </a:rPr>
                        <a:t>- p. č. 162/27 a 162/28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2600"/>
                    </a:p>
                  </a:txBody>
                  <a:tcPr marL="0" marR="0" marT="0" marB="0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2600"/>
                    </a:p>
                  </a:txBody>
                  <a:tcPr marL="0" marR="0" marT="0" marB="0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2600"/>
                    </a:p>
                  </a:txBody>
                  <a:tcPr marL="0" marR="0" marT="0" marB="0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2600"/>
                    </a:p>
                  </a:txBody>
                  <a:tcPr marL="0" marR="0" marT="0" marB="0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2600"/>
                    </a:p>
                  </a:txBody>
                  <a:tcPr marL="0" marR="0" marT="0" marB="0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2600"/>
                    </a:p>
                  </a:txBody>
                  <a:tcPr marL="0" marR="0" marT="0" marB="0"/>
                </a:tc>
              </a:tr>
              <a:tr h="292608">
                <a:tc gridSpan="2"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sk" sz="700">
                          <a:latin typeface="Calibri"/>
                        </a:rPr>
                        <a:t>Vyhotovil</a:t>
                      </a:r>
                    </a:p>
                  </a:txBody>
                  <a:tcPr marL="0" marR="0" marT="0" marB="0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 gridSpan="4">
                  <a:txBody>
                    <a:bodyPr lIns="0" tIns="0" rIns="0" bIns="0">
                      <a:noAutofit/>
                    </a:bodyPr>
                    <a:p>
                      <a:pPr marL="1003300" indent="0">
                        <a:spcAft>
                          <a:spcPts val="630"/>
                        </a:spcAft>
                      </a:pPr>
                      <a:r>
                        <a:rPr lang="sk" sz="700">
                          <a:latin typeface="Calibri"/>
                        </a:rPr>
                        <a:t>AutSrteačne overil</a:t>
                      </a:r>
                    </a:p>
                    <a:p>
                      <a:pPr algn="just" indent="0"/>
                      <a:r>
                        <a:rPr lang="sk" sz="1200" spc="-50">
                          <a:latin typeface="Arial Narrow"/>
                        </a:rPr>
                        <a:t>_____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 gridSpan="2">
                  <a:txBody>
                    <a:bodyPr lIns="0" tIns="0" rIns="0" bIns="0">
                      <a:noAutofit/>
                    </a:bodyPr>
                    <a:p>
                      <a:pPr marR="1308100" indent="0">
                        <a:lnSpc>
                          <a:spcPts val="840"/>
                        </a:lnSpc>
                      </a:pPr>
                      <a:r>
                        <a:rPr lang="sk" sz="700">
                          <a:latin typeface="Calibri"/>
                        </a:rPr>
                        <a:t>Úradne overil ^ </a:t>
                      </a:r>
                      <a:r>
                        <a:rPr lang="sk" sz="700" spc="100">
                          <a:latin typeface="Calibri"/>
                        </a:rPr>
                        <a:t>r </a:t>
                      </a:r>
                      <a:r>
                        <a:rPr lang="sk" sz="700">
                          <a:latin typeface="Calibri"/>
                        </a:rPr>
                        <a:t>Meno: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1400"/>
                    </a:p>
                  </a:txBody>
                  <a:tcPr marL="0" marR="0" marT="0" marB="0"/>
                </a:tc>
              </a:tr>
              <a:tr h="280416">
                <a:tc gridSpan="2">
                  <a:txBody>
                    <a:bodyPr lIns="0" tIns="0" rIns="0" bIns="0">
                      <a:noAutofit/>
                    </a:bodyPr>
                    <a:p>
                      <a:pPr indent="0">
                        <a:spcAft>
                          <a:spcPts val="210"/>
                        </a:spcAft>
                      </a:pPr>
                      <a:r>
                        <a:rPr lang="sk" sz="700">
                          <a:latin typeface="Calibri"/>
                        </a:rPr>
                        <a:t>Dňa: Meno:</a:t>
                      </a:r>
                    </a:p>
                    <a:p>
                      <a:pPr algn="r" indent="0"/>
                      <a:r>
                        <a:rPr lang="sk" i="1" sz="750">
                          <a:latin typeface="Calibri"/>
                        </a:rPr>
                        <a:t>21.11. 2017 fng. Jana Námesná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 gridSpan="2"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sk" sz="700">
                          <a:latin typeface="Calibri"/>
                        </a:rPr>
                        <a:t>Dňa:</a:t>
                      </a:r>
                    </a:p>
                    <a:p>
                      <a:pPr algn="just" indent="0"/>
                      <a:r>
                        <a:rPr lang="sk" sz="1200" spc="-50">
                          <a:latin typeface="Arial Narrow"/>
                        </a:rPr>
                        <a:t>_</a:t>
                      </a:r>
                      <a:r>
                        <a:rPr lang="sk" sz="1200" spc="-50">
                          <a:solidFill>
                            <a:srgbClr val="AF7883"/>
                          </a:solidFill>
                          <a:latin typeface="Arial Narrow"/>
                        </a:rPr>
                        <a:t>¿»SPP*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 gridSpan="2">
                  <a:txBody>
                    <a:bodyPr lIns="0" tIns="0" rIns="0" bIns="0">
                      <a:noAutofit/>
                    </a:bodyPr>
                    <a:p>
                      <a:pPr marL="101600" indent="0">
                        <a:spcAft>
                          <a:spcPts val="210"/>
                        </a:spcAft>
                      </a:pPr>
                      <a:r>
                        <a:rPr lang="sk" sz="700" spc="-50">
                          <a:latin typeface="Calibri"/>
                        </a:rPr>
                        <a:t>Mene-</a:t>
                      </a:r>
                    </a:p>
                    <a:p>
                      <a:pPr algn="r" marR="101600" indent="0"/>
                      <a:r>
                        <a:rPr lang="sk" i="1" sz="750">
                          <a:latin typeface="Calibri"/>
                        </a:rPr>
                        <a:t>ing. Dušan Kohút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 gridSpan="2"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sk" b="1" baseline="30000" sz="1400">
                          <a:latin typeface="Calibri"/>
                        </a:rPr>
                        <a:t>D</a:t>
                      </a:r>
                      <a:r>
                        <a:rPr lang="sk" b="1" sz="1400">
                          <a:latin typeface="Calibri"/>
                        </a:rPr>
                        <a:t>""</a:t>
                      </a:r>
                      <a:r>
                        <a:rPr lang="sk" b="1" baseline="30000" sz="1400">
                          <a:latin typeface="Calibri"/>
                        </a:rPr>
                        <a:t>:</a:t>
                      </a:r>
                      <a:r>
                        <a:rPr lang="sk" b="1" sz="1400">
                          <a:latin typeface="Calibri"/>
                        </a:rPr>
                        <a:t> - 5 DEC. 201? “*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1400"/>
                    </a:p>
                  </a:txBody>
                  <a:tcPr marL="0" marR="0" marT="0" marB="0"/>
                </a:tc>
              </a:tr>
              <a:tr h="920496">
                <a:tc gridSpan="2">
                  <a:txBody>
                    <a:bodyPr lIns="0" tIns="0" rIns="0" bIns="0">
                      <a:noAutofit/>
                    </a:bodyPr>
                    <a:p>
                      <a:pPr marL="850900" marR="571500" indent="-749300">
                        <a:lnSpc>
                          <a:spcPts val="984"/>
                        </a:lnSpc>
                      </a:pPr>
                      <a:r>
                        <a:rPr lang="sk" sz="700">
                          <a:latin typeface="Calibri"/>
                        </a:rPr>
                        <a:t>Nové hranice boli v prírode označené </a:t>
                      </a:r>
                      <a:r>
                        <a:rPr lang="sk" i="1" sz="750">
                          <a:latin typeface="Calibri"/>
                        </a:rPr>
                        <a:t>múrom</a:t>
                      </a:r>
                    </a:p>
                    <a:p>
                      <a:pPr marL="914400" indent="-812800">
                        <a:lnSpc>
                          <a:spcPts val="1008"/>
                        </a:lnSpc>
                      </a:pPr>
                      <a:r>
                        <a:rPr lang="sk" sz="700">
                          <a:latin typeface="Calibri"/>
                        </a:rPr>
                        <a:t>Záznam podrobného merania (meračský náčrt) č. </a:t>
                      </a:r>
                      <a:r>
                        <a:rPr lang="sk" i="1" sz="750">
                          <a:latin typeface="Calibri"/>
                        </a:rPr>
                        <a:t>2154</a:t>
                      </a:r>
                    </a:p>
                    <a:p>
                      <a:pPr algn="just" marL="101600" indent="0">
                        <a:lnSpc>
                          <a:spcPts val="864"/>
                        </a:lnSpc>
                      </a:pPr>
                      <a:r>
                        <a:rPr lang="sk" sz="700">
                          <a:latin typeface="Calibri"/>
                        </a:rPr>
                        <a:t>Súradnice bodov označených Číslami a ostatné meračské údaje sú uložené vo všeobecnej dokumentácii</a:t>
                      </a:r>
                    </a:p>
                  </a:txBody>
                  <a:tcPr marL="0" marR="0" marT="0" marB="0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44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sk" sz="700">
                          <a:latin typeface="Calibri"/>
                        </a:rPr>
                        <a:t>Náležitostarrííj</a:t>
                      </a:r>
                      <a:r>
                        <a:rPr lang="sk" baseline="30000" sz="700">
                          <a:latin typeface="Calibri"/>
                        </a:rPr>
                        <a:t>1</a:t>
                      </a:r>
                      <a:r>
                        <a:rPr lang="sk" sz="700">
                          <a:latin typeface="Calibri"/>
                        </a:rPr>
                        <a:t> o p/a&amp;nos</a:t>
                      </a:r>
                    </a:p>
                    <a:p>
                      <a:pPr algn="r" marR="152400" indent="0"/>
                      <a:r>
                        <a:rPr lang="sk" sz="1200" spc="-50">
                          <a:solidFill>
                            <a:srgbClr val="AF7883"/>
                          </a:solidFill>
                          <a:latin typeface="Arial Narrow"/>
                        </a:rPr>
                        <a:t>n J«</a:t>
                      </a:r>
                    </a:p>
                    <a:p>
                      <a:pPr algn="r" indent="0"/>
                      <a:r>
                        <a:rPr lang="sk" b="1" sz="1400">
                          <a:solidFill>
                            <a:srgbClr val="AF7883"/>
                          </a:solidFill>
                          <a:latin typeface="Calibri"/>
                        </a:rPr>
                        <a:t>mi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>
                        <a:spcAft>
                          <a:spcPts val="1050"/>
                        </a:spcAft>
                      </a:pPr>
                      <a:r>
                        <a:rPr lang="sk" sz="700">
                          <a:latin typeface="Calibri"/>
                        </a:rPr>
                        <a:t>odU</a:t>
                      </a:r>
                    </a:p>
                    <a:p>
                      <a:pPr indent="0"/>
                      <a:r>
                        <a:rPr lang="sk" b="1" sz="1400">
                          <a:solidFill>
                            <a:srgbClr val="AF7883"/>
                          </a:solidFill>
                          <a:latin typeface="Calibri"/>
                        </a:rPr>
                        <a:t>Ž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sk" sz="700" spc="-50">
                          <a:solidFill>
                            <a:srgbClr val="AF7883"/>
                          </a:solidFill>
                          <a:latin typeface="Calibri"/>
                        </a:rPr>
                        <a:t>J </a:t>
                      </a:r>
                      <a:r>
                        <a:rPr lang="sk" sz="700" spc="-50">
                          <a:solidFill>
                            <a:srgbClr val="E47A82"/>
                          </a:solidFill>
                          <a:latin typeface="Calibri"/>
                        </a:rPr>
                        <a:t>ziíť-^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algn="r" marR="520700" indent="0">
                        <a:lnSpc>
                          <a:spcPts val="480"/>
                        </a:lnSpc>
                        <a:spcAft>
                          <a:spcPts val="1890"/>
                        </a:spcAft>
                      </a:pPr>
                      <a:r>
                        <a:rPr lang="sk" sz="700">
                          <a:latin typeface="Calibri"/>
                        </a:rPr>
                        <a:t>ír&gt; </a:t>
                      </a:r>
                      <a:r>
                        <a:rPr lang="sk" sz="700">
                          <a:solidFill>
                            <a:srgbClr val="AF7883"/>
                          </a:solidFill>
                          <a:latin typeface="Calibri"/>
                        </a:rPr>
                        <a:t>ÍT </a:t>
                      </a:r>
                      <a:r>
                        <a:rPr lang="sk" sz="700">
                          <a:latin typeface="Calibri"/>
                        </a:rPr>
                        <a:t>ló predpisdiňn:</a:t>
                      </a:r>
                    </a:p>
                    <a:p>
                      <a:pPr indent="0"/>
                      <a:r>
                        <a:rPr lang="sk" i="1" sz="1800">
                          <a:solidFill>
                            <a:srgbClr val="AF7883"/>
                          </a:solidFill>
                          <a:latin typeface="Calibri"/>
                        </a:rPr>
                        <a:t>/M</a:t>
                      </a:r>
                    </a:p>
                  </a:txBody>
                  <a:tcPr marL="0" marR="0" marT="0" marB="0"/>
                </a:tc>
                <a:tc gridSpan="2">
                  <a:txBody>
                    <a:bodyPr lIns="0" tIns="0" rIns="0" bIns="0">
                      <a:noAutofit/>
                    </a:bodyPr>
                    <a:p>
                      <a:pPr algn="just" indent="0">
                        <a:lnSpc>
                          <a:spcPts val="840"/>
                        </a:lnSpc>
                        <a:spcAft>
                          <a:spcPts val="630"/>
                        </a:spcAft>
                      </a:pPr>
                      <a:r>
                        <a:rPr lang="sk" sz="700">
                          <a:latin typeface="Calibri"/>
                        </a:rPr>
                        <a:t>Úradne overené podto § ¡S zákona NR SR Č. 215/1995 Z.z. o geodézii a kartografii</a:t>
                      </a:r>
                    </a:p>
                    <a:p>
                      <a:pPr marL="1168400" indent="0">
                        <a:spcAft>
                          <a:spcPts val="210"/>
                        </a:spcAft>
                      </a:pPr>
                      <a:r>
                        <a:rPr lang="sk" b="1" i="1" sz="2100" spc="-50">
                          <a:solidFill>
                            <a:srgbClr val="7A839F"/>
                          </a:solidFill>
                          <a:latin typeface="Arial Narrow"/>
                        </a:rPr>
                        <a:t>fiultp</a:t>
                      </a:r>
                    </a:p>
                    <a:p>
                      <a:pPr marL="596900" indent="0"/>
                      <a:r>
                        <a:rPr lang="sk" sz="700" spc="-50">
                          <a:solidFill>
                            <a:srgbClr val="DFBFCA"/>
                          </a:solidFill>
                          <a:latin typeface="Calibri"/>
                        </a:rPr>
                        <a:t>X. Q /</a:t>
                      </a:r>
                    </a:p>
                    <a:p>
                      <a:pPr algn="ctr" indent="0"/>
                      <a:r>
                        <a:rPr lang="sk" sz="700">
                          <a:latin typeface="Calibri"/>
                        </a:rPr>
                        <a:t>Pečiatka o podpis</a:t>
                      </a:r>
                    </a:p>
                  </a:txBody>
                  <a:tcPr marL="0" marR="0" marT="0" marB="0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440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"/>
          <p:cNvSpPr/>
          <p:nvPr/>
        </p:nvSpPr>
        <p:spPr>
          <a:xfrm>
            <a:off x="353568" y="10344912"/>
            <a:ext cx="832104" cy="109728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sk" sz="700">
                <a:latin typeface="Gulim"/>
              </a:rPr>
              <a:t>t.č. 6.50 - 1997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847344" y="411480"/>
            <a:ext cx="7754112" cy="11682984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8677656" y="7330440"/>
            <a:ext cx="170688" cy="481584"/>
          </a:xfrm>
          <a:prstGeom prst="rect">
            <a:avLst/>
          </a:prstGeom>
        </p:spPr>
        <p:txBody>
          <a:bodyPr lIns="0" tIns="0" rIns="0" bIns="0" vert="vert" wrap="none">
            <a:noAutofit/>
          </a:bodyPr>
          <a:p>
            <a:pPr indent="0"/>
            <a:r>
              <a:rPr lang="sk" i="1" sz="1800">
                <a:latin typeface="Calibri"/>
              </a:rPr>
              <a:t>145/2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862584" y="316992"/>
            <a:ext cx="9717024" cy="7126224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10274808" y="88392"/>
            <a:ext cx="310896" cy="219456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sk" sz="2000" spc="-50">
                <a:latin typeface="Geneva"/>
              </a:rPr>
              <a:t>j,L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1078992" y="448056"/>
            <a:ext cx="8260080" cy="11356848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4447032" y="12021312"/>
            <a:ext cx="231648" cy="179832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de" sz="950">
                <a:latin typeface="Franklin Gothic Heavy"/>
              </a:rPr>
              <a:t>'S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957072" y="4029456"/>
            <a:ext cx="134112" cy="512064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1456944" y="1267968"/>
            <a:ext cx="5772912" cy="173736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1496568" y="1722120"/>
            <a:ext cx="5766816" cy="5916168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PictId3"/>
          <a:stretch>
            <a:fillRect/>
          </a:stretch>
        </p:blipFill>
        <p:spPr>
          <a:xfrm>
            <a:off x="941832" y="8991600"/>
            <a:ext cx="374904" cy="405384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PictId4"/>
          <a:stretch>
            <a:fillRect/>
          </a:stretch>
        </p:blipFill>
        <p:spPr>
          <a:xfrm>
            <a:off x="3663696" y="7836408"/>
            <a:ext cx="3560064" cy="1377696"/>
          </a:xfrm>
          <a:prstGeom prst="rect">
            <a:avLst/>
          </a:prstGeom>
        </p:spPr>
      </p:pic>
      <p:sp>
        <p:nvSpPr>
          <p:cNvPr id="7" name=""/>
          <p:cNvSpPr/>
          <p:nvPr/>
        </p:nvSpPr>
        <p:spPr>
          <a:xfrm>
            <a:off x="405384" y="10305288"/>
            <a:ext cx="112776" cy="112776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de" sz="1100" spc="-50">
                <a:latin typeface="Palatino Linotype"/>
              </a:rPr>
              <a:t>'S</a:t>
            </a:r>
          </a:p>
        </p:txBody>
      </p:sp>
      <p:sp>
        <p:nvSpPr>
          <p:cNvPr id="8" name=""/>
          <p:cNvSpPr/>
          <p:nvPr/>
        </p:nvSpPr>
        <p:spPr>
          <a:xfrm>
            <a:off x="966216" y="1328928"/>
            <a:ext cx="112776" cy="643128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spcAft>
                <a:spcPts val="210"/>
              </a:spcAft>
            </a:pPr>
            <a:r>
              <a:rPr lang="sk" sz="1050">
                <a:latin typeface="Palatino Linotype"/>
              </a:rPr>
              <a:t>p"</a:t>
            </a:r>
          </a:p>
          <a:p>
            <a:pPr indent="0">
              <a:lnSpc>
                <a:spcPts val="1080"/>
              </a:lnSpc>
            </a:pPr>
            <a:r>
              <a:rPr lang="de" sz="1150">
                <a:latin typeface="Franklin Gothic Heavy"/>
              </a:rPr>
              <a:t>1</a:t>
            </a:r>
          </a:p>
          <a:p>
            <a:pPr indent="0">
              <a:lnSpc>
                <a:spcPts val="1080"/>
              </a:lnSpc>
            </a:pPr>
            <a:r>
              <a:rPr lang="sk" sz="1100" spc="-50">
                <a:latin typeface="Palatino Linotype"/>
              </a:rPr>
              <a:t>j</a:t>
            </a:r>
          </a:p>
          <a:p>
            <a:pPr indent="0">
              <a:lnSpc>
                <a:spcPts val="1080"/>
              </a:lnSpc>
            </a:pPr>
            <a:r>
              <a:rPr lang="sk" sz="1100" spc="-50">
                <a:latin typeface="Palatino Linotype"/>
              </a:rPr>
              <a:t>f</a:t>
            </a:r>
          </a:p>
        </p:txBody>
      </p:sp>
      <p:sp>
        <p:nvSpPr>
          <p:cNvPr id="9" name=""/>
          <p:cNvSpPr/>
          <p:nvPr/>
        </p:nvSpPr>
        <p:spPr>
          <a:xfrm>
            <a:off x="957072" y="2587752"/>
            <a:ext cx="106680" cy="417576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/>
            <a:r>
              <a:rPr lang="sk" i="1" sz="1100">
                <a:latin typeface="Franklin Gothic Heavy"/>
              </a:rPr>
              <a:t>í</a:t>
            </a:r>
          </a:p>
          <a:p>
            <a:pPr indent="0"/>
            <a:r>
              <a:rPr lang="sk" b="1" sz="2400">
                <a:latin typeface="AngsanaUPC"/>
              </a:rPr>
              <a:t>r</a:t>
            </a:r>
          </a:p>
          <a:p>
            <a:pPr indent="0"/>
            <a:r>
              <a:rPr lang="sk" sz="650">
                <a:latin typeface="CordiaUPC"/>
              </a:rPr>
              <a:t>?</a:t>
            </a:r>
          </a:p>
          <a:p>
            <a:pPr indent="0"/>
            <a:r>
              <a:rPr lang="sk" sz="1050">
                <a:latin typeface="Palatino Linotype"/>
              </a:rPr>
              <a:t>i</a:t>
            </a:r>
          </a:p>
        </p:txBody>
      </p:sp>
      <p:sp>
        <p:nvSpPr>
          <p:cNvPr id="10" name=""/>
          <p:cNvSpPr/>
          <p:nvPr/>
        </p:nvSpPr>
        <p:spPr>
          <a:xfrm>
            <a:off x="944880" y="3316224"/>
            <a:ext cx="85344" cy="65532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/>
            <a:r>
              <a:rPr lang="sk" sz="1100" spc="-50">
                <a:latin typeface="Palatino Linotype"/>
              </a:rPr>
              <a:t>t</a:t>
            </a:r>
          </a:p>
          <a:p>
            <a:pPr indent="0"/>
            <a:r>
              <a:rPr lang="sk" i="1" sz="1100">
                <a:latin typeface="Franklin Gothic Heavy"/>
              </a:rPr>
              <a:t>t</a:t>
            </a:r>
          </a:p>
          <a:p>
            <a:pPr indent="0">
              <a:lnSpc>
                <a:spcPts val="768"/>
              </a:lnSpc>
            </a:pPr>
            <a:r>
              <a:rPr lang="sk" cap="small" sz="1050">
                <a:latin typeface="Palatino Linotype"/>
              </a:rPr>
              <a:t>ľ</a:t>
            </a:r>
          </a:p>
          <a:p>
            <a:pPr indent="0">
              <a:lnSpc>
                <a:spcPts val="768"/>
              </a:lnSpc>
            </a:pPr>
            <a:r>
              <a:rPr lang="sk" sz="1050">
                <a:latin typeface="Palatino Linotype"/>
              </a:rPr>
              <a:t>í</a:t>
            </a:r>
          </a:p>
          <a:p>
            <a:pPr indent="0">
              <a:lnSpc>
                <a:spcPts val="768"/>
              </a:lnSpc>
            </a:pPr>
            <a:r>
              <a:rPr lang="sk" sz="1100" spc="-50">
                <a:latin typeface="Palatino Linotype"/>
              </a:rPr>
              <a:t>!</a:t>
            </a:r>
          </a:p>
          <a:p>
            <a:pPr indent="0"/>
            <a:r>
              <a:rPr lang="sk" sz="650">
                <a:latin typeface="AngsanaUPC"/>
              </a:rPr>
              <a:t>i</a:t>
            </a:r>
          </a:p>
          <a:p>
            <a:pPr indent="0"/>
            <a:r>
              <a:rPr lang="sk" i="1" sz="1100">
                <a:latin typeface="Franklin Gothic Heavy"/>
              </a:rPr>
              <a:t>I</a:t>
            </a:r>
          </a:p>
        </p:txBody>
      </p:sp>
      <p:sp>
        <p:nvSpPr>
          <p:cNvPr id="11" name=""/>
          <p:cNvSpPr/>
          <p:nvPr/>
        </p:nvSpPr>
        <p:spPr>
          <a:xfrm>
            <a:off x="950976" y="3944112"/>
            <a:ext cx="76200" cy="97536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sk" i="1" sz="1150" spc="-50">
                <a:latin typeface="Franklin Gothic Heavy"/>
              </a:rPr>
              <a:t>\</a:t>
            </a:r>
          </a:p>
        </p:txBody>
      </p:sp>
      <p:sp>
        <p:nvSpPr>
          <p:cNvPr id="12" name=""/>
          <p:cNvSpPr/>
          <p:nvPr/>
        </p:nvSpPr>
        <p:spPr>
          <a:xfrm>
            <a:off x="941832" y="4828032"/>
            <a:ext cx="88392" cy="16764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/>
            <a:r>
              <a:rPr lang="sk" sz="1100" spc="-50">
                <a:latin typeface="Palatino Linotype"/>
              </a:rPr>
              <a:t>i</a:t>
            </a:r>
          </a:p>
          <a:p>
            <a:pPr indent="0"/>
            <a:r>
              <a:rPr lang="sk" i="1" sz="1100">
                <a:latin typeface="Franklin Gothic Heavy"/>
              </a:rPr>
              <a:t>c</a:t>
            </a:r>
          </a:p>
        </p:txBody>
      </p:sp>
      <p:sp>
        <p:nvSpPr>
          <p:cNvPr id="13" name=""/>
          <p:cNvSpPr/>
          <p:nvPr/>
        </p:nvSpPr>
        <p:spPr>
          <a:xfrm>
            <a:off x="929640" y="5797296"/>
            <a:ext cx="149352" cy="185928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spcAft>
                <a:spcPts val="1050"/>
              </a:spcAft>
            </a:pPr>
            <a:r>
              <a:rPr lang="es" sz="1050">
                <a:latin typeface="Palatino Linotype"/>
              </a:rPr>
              <a:t>líe</a:t>
            </a:r>
          </a:p>
          <a:p>
            <a:pPr indent="0"/>
            <a:r>
              <a:rPr lang="sk" sz="1100" spc="-50">
                <a:latin typeface="Palatino Linotype"/>
              </a:rPr>
              <a:t>i</a:t>
            </a:r>
          </a:p>
          <a:p>
            <a:pPr indent="0">
              <a:spcAft>
                <a:spcPts val="210"/>
              </a:spcAft>
            </a:pPr>
            <a:r>
              <a:rPr lang="sk" i="1" sz="1100">
                <a:latin typeface="Franklin Gothic Heavy"/>
              </a:rPr>
              <a:t>l</a:t>
            </a:r>
          </a:p>
          <a:p>
            <a:pPr indent="0"/>
            <a:r>
              <a:rPr lang="sk" i="1" sz="550">
                <a:latin typeface="Consolas"/>
              </a:rPr>
              <a:t>i</a:t>
            </a:r>
          </a:p>
          <a:p>
            <a:pPr indent="0"/>
            <a:r>
              <a:rPr lang="sk" sz="1100" spc="-50">
                <a:latin typeface="Palatino Linotype"/>
              </a:rPr>
              <a:t>!</a:t>
            </a:r>
          </a:p>
          <a:p>
            <a:pPr indent="0">
              <a:spcAft>
                <a:spcPts val="210"/>
              </a:spcAft>
            </a:pPr>
            <a:r>
              <a:rPr lang="sk" sz="1100" spc="-50">
                <a:latin typeface="Palatino Linotype"/>
              </a:rPr>
              <a:t>j</a:t>
            </a:r>
          </a:p>
          <a:p>
            <a:pPr indent="0">
              <a:spcAft>
                <a:spcPts val="210"/>
              </a:spcAft>
            </a:pPr>
            <a:r>
              <a:rPr lang="sk" sz="2100" spc="-150">
                <a:latin typeface="Garamond"/>
              </a:rPr>
              <a:t>j</a:t>
            </a:r>
          </a:p>
          <a:p>
            <a:pPr indent="0">
              <a:spcAft>
                <a:spcPts val="210"/>
              </a:spcAft>
            </a:pPr>
            <a:r>
              <a:rPr lang="sk" sz="1100" spc="-50">
                <a:latin typeface="Palatino Linotype"/>
              </a:rPr>
              <a:t>i</a:t>
            </a:r>
          </a:p>
          <a:p>
            <a:pPr indent="0"/>
            <a:r>
              <a:rPr lang="sk" i="1" sz="1150" spc="-50">
                <a:latin typeface="Franklin Gothic Heavy"/>
              </a:rPr>
              <a:t>í</a:t>
            </a:r>
          </a:p>
          <a:p>
            <a:pPr indent="0"/>
            <a:r>
              <a:rPr lang="sk" sz="1100" spc="-50">
                <a:latin typeface="Palatino Linotype"/>
              </a:rPr>
              <a:t>j-</a:t>
            </a:r>
          </a:p>
        </p:txBody>
      </p:sp>
      <p:sp>
        <p:nvSpPr>
          <p:cNvPr id="14" name=""/>
          <p:cNvSpPr/>
          <p:nvPr/>
        </p:nvSpPr>
        <p:spPr>
          <a:xfrm>
            <a:off x="6870192" y="1612392"/>
            <a:ext cx="204216" cy="13716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sk" sz="1050">
                <a:latin typeface="Palatino Linotype"/>
              </a:rPr>
              <a:t>cr</a:t>
            </a:r>
          </a:p>
        </p:txBody>
      </p:sp>
      <p:sp>
        <p:nvSpPr>
          <p:cNvPr id="15" name=""/>
          <p:cNvSpPr/>
          <p:nvPr/>
        </p:nvSpPr>
        <p:spPr>
          <a:xfrm>
            <a:off x="932688" y="8555736"/>
            <a:ext cx="73152" cy="18288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sk" sz="1050">
                <a:latin typeface="Palatino Linotype"/>
              </a:rPr>
              <a:t>S</a:t>
            </a:r>
          </a:p>
        </p:txBody>
      </p:sp>
      <p:sp>
        <p:nvSpPr>
          <p:cNvPr id="16" name=""/>
          <p:cNvSpPr/>
          <p:nvPr/>
        </p:nvSpPr>
        <p:spPr>
          <a:xfrm>
            <a:off x="929640" y="8833104"/>
            <a:ext cx="76200" cy="158496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/>
            <a:r>
              <a:rPr lang="sk" i="1" cap="small" sz="1150" spc="-50">
                <a:latin typeface="Franklin Gothic Heavy"/>
              </a:rPr>
              <a:t>í</a:t>
            </a:r>
          </a:p>
          <a:p>
            <a:pPr indent="0"/>
            <a:r>
              <a:rPr lang="sk" i="1" cap="small" sz="1150" spc="-50">
                <a:latin typeface="Franklin Gothic Heavy"/>
              </a:rPr>
              <a:t>í</a:t>
            </a:r>
          </a:p>
        </p:txBody>
      </p:sp>
      <p:sp>
        <p:nvSpPr>
          <p:cNvPr id="17" name=""/>
          <p:cNvSpPr/>
          <p:nvPr/>
        </p:nvSpPr>
        <p:spPr>
          <a:xfrm>
            <a:off x="920496" y="10049256"/>
            <a:ext cx="79248" cy="347472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/>
            <a:r>
              <a:rPr lang="sk" sz="1100" spc="-50">
                <a:latin typeface="Palatino Linotype"/>
              </a:rPr>
              <a:t>I</a:t>
            </a:r>
          </a:p>
          <a:p>
            <a:pPr indent="0"/>
            <a:r>
              <a:rPr lang="sk" sz="1050">
                <a:latin typeface="Palatino Linotype"/>
              </a:rPr>
              <a:t>í</a:t>
            </a:r>
          </a:p>
        </p:txBody>
      </p:sp>
      <p:sp>
        <p:nvSpPr>
          <p:cNvPr id="18" name=""/>
          <p:cNvSpPr/>
          <p:nvPr/>
        </p:nvSpPr>
        <p:spPr>
          <a:xfrm>
            <a:off x="1170432" y="9470136"/>
            <a:ext cx="338328" cy="83820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/>
            <a:r>
              <a:rPr lang="sk" sz="1100" spc="-50">
                <a:latin typeface="Palatino Linotype"/>
              </a:rPr>
              <a:t>í</a:t>
            </a:r>
          </a:p>
          <a:p>
            <a:pPr indent="0"/>
            <a:r>
              <a:rPr lang="sk" i="1" sz="2000">
                <a:latin typeface="Franklin Gothic Heavy"/>
              </a:rPr>
              <a:t>é</a:t>
            </a:r>
          </a:p>
          <a:p>
            <a:pPr indent="0"/>
            <a:r>
              <a:rPr lang="sk" i="1" sz="1150" spc="-50">
                <a:latin typeface="Franklin Gothic Heavy"/>
              </a:rPr>
              <a:t>&lt;s</a:t>
            </a:r>
          </a:p>
        </p:txBody>
      </p:sp>
      <p:sp>
        <p:nvSpPr>
          <p:cNvPr id="19" name=""/>
          <p:cNvSpPr/>
          <p:nvPr/>
        </p:nvSpPr>
        <p:spPr>
          <a:xfrm>
            <a:off x="1548384" y="9046464"/>
            <a:ext cx="262128" cy="70104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fr" sz="400">
                <a:latin typeface="Franklin Gothic Heavy"/>
              </a:rPr>
              <a:t>«SÇtffW«</a:t>
            </a:r>
          </a:p>
        </p:txBody>
      </p:sp>
      <p:sp>
        <p:nvSpPr>
          <p:cNvPr id="20" name=""/>
          <p:cNvSpPr/>
          <p:nvPr/>
        </p:nvSpPr>
        <p:spPr>
          <a:xfrm>
            <a:off x="6909816" y="7690104"/>
            <a:ext cx="316992" cy="118872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sk" sz="1050">
                <a:latin typeface="Palatino Linotype"/>
              </a:rPr>
              <a:t>dľ í</a:t>
            </a:r>
          </a:p>
        </p:txBody>
      </p:sp>
      <p:sp>
        <p:nvSpPr>
          <p:cNvPr id="21" name=""/>
          <p:cNvSpPr/>
          <p:nvPr/>
        </p:nvSpPr>
        <p:spPr>
          <a:xfrm>
            <a:off x="7150608" y="9262872"/>
            <a:ext cx="70104" cy="188976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/>
            <a:r>
              <a:rPr lang="de" sz="650">
                <a:latin typeface="AngsanaUPC"/>
              </a:rPr>
              <a:t>»</a:t>
            </a:r>
          </a:p>
          <a:p>
            <a:pPr indent="0"/>
            <a:r>
              <a:rPr lang="sk" sz="1050">
                <a:latin typeface="Palatino Linotype"/>
              </a:rPr>
              <a:t>ŕ</a:t>
            </a:r>
          </a:p>
        </p:txBody>
      </p:sp>
      <p:sp>
        <p:nvSpPr>
          <p:cNvPr id="22" name=""/>
          <p:cNvSpPr/>
          <p:nvPr/>
        </p:nvSpPr>
        <p:spPr>
          <a:xfrm>
            <a:off x="4087368" y="9607296"/>
            <a:ext cx="2987040" cy="911352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r" indent="0"/>
            <a:r>
              <a:rPr lang="sk" sz="1050">
                <a:latin typeface="Palatino Linotype"/>
              </a:rPr>
              <a:t>ď</a:t>
            </a:r>
          </a:p>
          <a:p>
            <a:pPr algn="r" indent="0"/>
            <a:r>
              <a:rPr lang="sk" sz="650">
                <a:latin typeface="AngsanaUPC"/>
              </a:rPr>
              <a:t>^ </a:t>
            </a:r>
            <a:r>
              <a:rPr lang="sk" sz="1100" spc="-50">
                <a:latin typeface="Palatino Linotype"/>
              </a:rPr>
              <a:t>&lt;*)</a:t>
            </a:r>
          </a:p>
          <a:p>
            <a:pPr algn="r" indent="0">
              <a:spcAft>
                <a:spcPts val="630"/>
              </a:spcAft>
            </a:pPr>
            <a:r>
              <a:rPr lang="sk" sz="650">
                <a:latin typeface="AngsanaUPC"/>
              </a:rPr>
              <a:t>—N.</a:t>
            </a:r>
          </a:p>
          <a:p>
            <a:pPr marL="393700" indent="0"/>
            <a:r>
              <a:rPr lang="sk" i="1" sz="1150" spc="-50">
                <a:latin typeface="Franklin Gothic Heavy"/>
              </a:rPr>
              <a:t>"OX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1194816" y="3858768"/>
            <a:ext cx="5815584" cy="6132576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944880" y="920496"/>
            <a:ext cx="746760" cy="146304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sk" sz="1600">
                <a:latin typeface="AngsanaUPC"/>
              </a:rPr>
              <a:t>Príloha v. í.</a:t>
            </a:r>
          </a:p>
        </p:txBody>
      </p:sp>
      <p:sp>
        <p:nvSpPr>
          <p:cNvPr id="4" name=""/>
          <p:cNvSpPr/>
          <p:nvPr/>
        </p:nvSpPr>
        <p:spPr>
          <a:xfrm>
            <a:off x="920496" y="1255776"/>
            <a:ext cx="2587752" cy="182880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>
              <a:spcAft>
                <a:spcPts val="1050"/>
              </a:spcAft>
            </a:pPr>
            <a:r>
              <a:rPr lang="sk" b="1" sz="1100">
                <a:latin typeface="Palatino Linotype"/>
              </a:rPr>
              <a:t>^raíiíké vvznaceme prenajatých píôch</a:t>
            </a:r>
          </a:p>
        </p:txBody>
      </p:sp>
      <p:sp>
        <p:nvSpPr>
          <p:cNvPr id="5" name=""/>
          <p:cNvSpPr/>
          <p:nvPr/>
        </p:nvSpPr>
        <p:spPr>
          <a:xfrm>
            <a:off x="920496" y="1615440"/>
            <a:ext cx="664464" cy="173736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sk" sz="1800">
                <a:latin typeface="AngsanaUPC"/>
              </a:rPr>
              <a:t>Nájamca:</a:t>
            </a:r>
          </a:p>
        </p:txBody>
      </p:sp>
      <p:sp>
        <p:nvSpPr>
          <p:cNvPr id="6" name=""/>
          <p:cNvSpPr/>
          <p:nvPr/>
        </p:nvSpPr>
        <p:spPr>
          <a:xfrm>
            <a:off x="923544" y="1950720"/>
            <a:ext cx="2029968" cy="68580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spcAft>
                <a:spcPts val="210"/>
              </a:spcAft>
            </a:pPr>
            <a:r>
              <a:rPr lang="sk" sz="1050">
                <a:latin typeface="Palatino Linotype"/>
              </a:rPr>
              <a:t>-sa sídlom / miestom podnikania:</a:t>
            </a:r>
          </a:p>
          <a:p>
            <a:pPr indent="0">
              <a:spcAft>
                <a:spcPts val="1050"/>
              </a:spcAft>
            </a:pPr>
            <a:r>
              <a:rPr lang="sk" sz="1100" spc="-50">
                <a:latin typeface="Palatino Linotype"/>
              </a:rPr>
              <a:t>zapísaný v:</a:t>
            </a:r>
          </a:p>
          <a:p>
            <a:pPr indent="0"/>
            <a:r>
              <a:rPr lang="sk" sz="1050">
                <a:latin typeface="Palatino Linotype"/>
              </a:rPr>
              <a:t>utedseda:</a:t>
            </a:r>
          </a:p>
        </p:txBody>
      </p:sp>
      <p:sp>
        <p:nvSpPr>
          <p:cNvPr id="7" name=""/>
          <p:cNvSpPr/>
          <p:nvPr/>
        </p:nvSpPr>
        <p:spPr>
          <a:xfrm>
            <a:off x="3185160" y="1597152"/>
            <a:ext cx="3919728" cy="1054608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>
              <a:lnSpc>
                <a:spcPts val="1368"/>
              </a:lnSpc>
              <a:spcBef>
                <a:spcPts val="1050"/>
              </a:spcBef>
            </a:pPr>
            <a:r>
              <a:rPr lang="sk" b="1" sz="1100">
                <a:latin typeface="Palatino Linotype"/>
              </a:rPr>
              <a:t>Spoločenstvo vlastníkov bytov a nebytových priestorov „BYTOVÁ JEDNOTKA“</a:t>
            </a:r>
          </a:p>
          <a:p>
            <a:pPr indent="0">
              <a:lnSpc>
                <a:spcPts val="1368"/>
              </a:lnSpc>
            </a:pPr>
            <a:r>
              <a:rPr lang="sk" sz="1050">
                <a:latin typeface="Palatino Linotype"/>
              </a:rPr>
              <a:t>Štúrova 99, 972 71 Nováky, SR</a:t>
            </a:r>
          </a:p>
          <a:p>
            <a:pPr indent="0">
              <a:lnSpc>
                <a:spcPts val="1368"/>
              </a:lnSpc>
            </a:pPr>
            <a:r>
              <a:rPr lang="sk" sz="1050">
                <a:latin typeface="Palatino Linotype"/>
              </a:rPr>
              <a:t>Registri spoločenstiev vlastníkov bytov a nebytových priestorov IVeS Ivan Hvojnik</a:t>
            </a:r>
          </a:p>
        </p:txBody>
      </p:sp>
      <p:sp>
        <p:nvSpPr>
          <p:cNvPr id="8" name=""/>
          <p:cNvSpPr/>
          <p:nvPr/>
        </p:nvSpPr>
        <p:spPr>
          <a:xfrm>
            <a:off x="4032504" y="10265664"/>
            <a:ext cx="100584" cy="140208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sk" sz="1700">
                <a:latin typeface="AngsanaUPC"/>
              </a:rPr>
              <a:t>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0" y="701040"/>
            <a:ext cx="7559040" cy="9988296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1615440" y="493776"/>
            <a:ext cx="4160520" cy="216408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sk" sz="1300">
                <a:latin typeface="Trebuchet MS"/>
              </a:rPr>
              <a:t>Oddychová zóna p. Oršula - bytový dom </a:t>
            </a:r>
            <a:r>
              <a:rPr lang="sk" b="1" sz="1300" spc="-100">
                <a:latin typeface="Trebuchet MS"/>
              </a:rPr>
              <a:t>n 5 </a:t>
            </a:r>
            <a:r>
              <a:rPr lang="sk" sz="1300">
                <a:latin typeface="Trebuchet MS"/>
              </a:rPr>
              <a:t>na pare. </a:t>
            </a:r>
            <a:r>
              <a:rPr lang="sk" b="1" sz="1300" spc="-100">
                <a:latin typeface="Trebuchet MS"/>
              </a:rPr>
              <a:t>131</a:t>
            </a:r>
          </a:p>
        </p:txBody>
      </p:sp>
      <p:sp>
        <p:nvSpPr>
          <p:cNvPr id="4" name=""/>
          <p:cNvSpPr/>
          <p:nvPr/>
        </p:nvSpPr>
        <p:spPr>
          <a:xfrm>
            <a:off x="1322832" y="10158984"/>
            <a:ext cx="5815584" cy="143256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sk" sz="700">
                <a:latin typeface="Trebuchet MS"/>
              </a:rPr>
              <a:t>Ortofotomapu dodal PHOTOMAP, s.r.o. - Ortofotomapa © Eurosense, s.r.o. a SURVEYE, s.r.o, © OpenStreetMap contributors, © ÚGKK SR</a:t>
            </a:r>
          </a:p>
        </p:txBody>
      </p:sp>
      <p:sp>
        <p:nvSpPr>
          <p:cNvPr id="5" name=""/>
          <p:cNvSpPr/>
          <p:nvPr/>
        </p:nvSpPr>
        <p:spPr>
          <a:xfrm>
            <a:off x="5580888" y="6565392"/>
            <a:ext cx="417576" cy="179832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sk" sz="900" spc="-50">
                <a:solidFill>
                  <a:srgbClr val="FFFFFF"/>
                </a:solidFill>
                <a:latin typeface="Tahoma"/>
              </a:rPr>
              <a:t>ri‘30/20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313944" y="131064"/>
            <a:ext cx="10113264" cy="71658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146304" y="289560"/>
            <a:ext cx="8894064" cy="106832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112776" y="301752"/>
            <a:ext cx="7668768" cy="10283952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2423160" y="10686288"/>
            <a:ext cx="530352" cy="146304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de" sz="950">
                <a:latin typeface="Impact"/>
              </a:rPr>
              <a:t>Tsöä/TsT</a:t>
            </a:r>
          </a:p>
        </p:txBody>
      </p:sp>
      <p:sp>
        <p:nvSpPr>
          <p:cNvPr id="4" name=""/>
          <p:cNvSpPr/>
          <p:nvPr/>
        </p:nvSpPr>
        <p:spPr>
          <a:xfrm>
            <a:off x="3712464" y="10567416"/>
            <a:ext cx="469392" cy="143256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de" i="1" sz="900">
                <a:latin typeface="Garamond"/>
              </a:rPr>
              <a:t>809</a:t>
            </a:r>
            <a:r>
              <a:rPr lang="de" b="1" i="1" sz="850">
                <a:latin typeface="Garamond"/>
              </a:rPr>
              <a:t>/</a:t>
            </a:r>
            <a:r>
              <a:rPr lang="de" i="1" sz="900">
                <a:latin typeface="Garamond"/>
              </a:rPr>
              <a:t>16</a:t>
            </a:r>
            <a:r>
              <a:rPr lang="de" sz="1200">
                <a:latin typeface="Calibri"/>
              </a:rPr>
              <a:t> </a:t>
            </a:r>
            <a:r>
              <a:rPr lang="sk" sz="1200">
                <a:latin typeface="Calibri"/>
              </a:rPr>
              <a:t>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97536" y="350520"/>
            <a:ext cx="7345680" cy="10021824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752856" y="124968"/>
            <a:ext cx="85344" cy="94488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sk" sz="550">
                <a:latin typeface="Century Schoolbook"/>
              </a:rPr>
              <a:t>\</a:t>
            </a:r>
          </a:p>
        </p:txBody>
      </p:sp>
      <p:sp>
        <p:nvSpPr>
          <p:cNvPr id="4" name=""/>
          <p:cNvSpPr/>
          <p:nvPr/>
        </p:nvSpPr>
        <p:spPr>
          <a:xfrm>
            <a:off x="7184136" y="115824"/>
            <a:ext cx="274320" cy="210312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marL="127000" indent="0"/>
            <a:r>
              <a:rPr lang="sk" i="1" sz="700">
                <a:latin typeface="Century Schoolbook"/>
              </a:rPr>
              <a:t>d</a:t>
            </a:r>
          </a:p>
          <a:p>
            <a:pPr indent="0"/>
            <a:r>
              <a:rPr lang="sk" i="1" sz="900">
                <a:latin typeface="Garamond"/>
              </a:rPr>
              <a:t>3281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594360" y="545592"/>
            <a:ext cx="6550152" cy="9406128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463296" y="201168"/>
            <a:ext cx="524256" cy="118872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sk" sz="750">
                <a:latin typeface="Microsoft Sans Serif"/>
              </a:rPr>
              <a:t>12. 8. 2018</a:t>
            </a:r>
          </a:p>
        </p:txBody>
      </p:sp>
      <p:sp>
        <p:nvSpPr>
          <p:cNvPr id="4" name=""/>
          <p:cNvSpPr/>
          <p:nvPr/>
        </p:nvSpPr>
        <p:spPr>
          <a:xfrm>
            <a:off x="4239768" y="219456"/>
            <a:ext cx="225552" cy="115824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sk" sz="750">
                <a:latin typeface="Microsoft Sans Serif"/>
              </a:rPr>
              <a:t>Tlač</a:t>
            </a:r>
          </a:p>
        </p:txBody>
      </p:sp>
      <p:sp>
        <p:nvSpPr>
          <p:cNvPr id="5" name=""/>
          <p:cNvSpPr/>
          <p:nvPr/>
        </p:nvSpPr>
        <p:spPr>
          <a:xfrm>
            <a:off x="7114032" y="10466832"/>
            <a:ext cx="149352" cy="112776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indent="0"/>
            <a:r>
              <a:rPr lang="sk" sz="800">
                <a:latin typeface="Microsoft Sans Serif"/>
              </a:rPr>
              <a:t>1/1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